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  <p:sldMasterId id="2147483751" r:id="rId2"/>
  </p:sldMasterIdLst>
  <p:notesMasterIdLst>
    <p:notesMasterId r:id="rId10"/>
  </p:notesMasterIdLst>
  <p:handoutMasterIdLst>
    <p:handoutMasterId r:id="rId11"/>
  </p:handoutMasterIdLst>
  <p:sldIdLst>
    <p:sldId id="375" r:id="rId3"/>
    <p:sldId id="374" r:id="rId4"/>
    <p:sldId id="376" r:id="rId5"/>
    <p:sldId id="377" r:id="rId6"/>
    <p:sldId id="378" r:id="rId7"/>
    <p:sldId id="379" r:id="rId8"/>
    <p:sldId id="380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0000"/>
    <a:srgbClr val="636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 autoAdjust="0"/>
    <p:restoredTop sz="94617" autoAdjust="0"/>
  </p:normalViewPr>
  <p:slideViewPr>
    <p:cSldViewPr snapToGrid="0" snapToObjects="1">
      <p:cViewPr>
        <p:scale>
          <a:sx n="110" d="100"/>
          <a:sy n="110" d="100"/>
        </p:scale>
        <p:origin x="-1008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-3944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B6E0F-1DB3-5A43-B8F9-5E1E696749DF}" type="datetimeFigureOut">
              <a:t>9/6/2016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1F9FE-B8FF-F345-B45D-636AC2B598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65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C211-ACBD-CB48-B939-364088D2CD6D}" type="datetimeFigureOut">
              <a:t>9/6/2016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4D311-73F7-5D42-B843-E8305C7307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20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8038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06298" y="1708484"/>
            <a:ext cx="8229600" cy="431900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06298" y="963413"/>
            <a:ext cx="4642821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TOPIC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1671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673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730" y="2533288"/>
            <a:ext cx="9144000" cy="2962806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heOhioStateUniversity-Horiz-RGBH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0" y="1102898"/>
            <a:ext cx="6424083" cy="93149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0" y="6211669"/>
            <a:ext cx="6216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Metals and Manufacturing Research Laboratory (LMMRL)</a:t>
            </a:r>
          </a:p>
          <a:p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Innovation and Modeling Center (SIMCenter)</a:t>
            </a:r>
            <a:endParaRPr lang="en-US" b="1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168189"/>
            <a:ext cx="6400800" cy="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11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910167"/>
            <a:chOff x="0" y="1040406"/>
            <a:chExt cx="9144000" cy="910167"/>
          </a:xfrm>
        </p:grpSpPr>
        <p:sp>
          <p:nvSpPr>
            <p:cNvPr id="8" name="Rectangle 7"/>
            <p:cNvSpPr/>
            <p:nvPr/>
          </p:nvSpPr>
          <p:spPr>
            <a:xfrm>
              <a:off x="0" y="1040406"/>
              <a:ext cx="9144000" cy="910167"/>
            </a:xfrm>
            <a:prstGeom prst="rect">
              <a:avLst/>
            </a:prstGeom>
            <a:solidFill>
              <a:srgbClr val="B70F2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TheOhioStateUniversity-REV-Horiz-RGBHE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17" y="1238314"/>
              <a:ext cx="3284042" cy="476186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 userDrawn="1"/>
        </p:nvSpPr>
        <p:spPr>
          <a:xfrm>
            <a:off x="0" y="6211669"/>
            <a:ext cx="6216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Metals and Manufacturing Research Laboratory (LMMRL)</a:t>
            </a:r>
          </a:p>
          <a:p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Innovation and Modeling Center (SIMCenter)</a:t>
            </a:r>
            <a:endParaRPr lang="en-US" b="1" i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6168189"/>
            <a:ext cx="6400800" cy="0"/>
          </a:xfrm>
          <a:prstGeom prst="line">
            <a:avLst/>
          </a:prstGeom>
          <a:ln w="28575" cmpd="sng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03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78" r:id="rId2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457200" rtl="0" eaLnBrk="1" latinLnBrk="0" hangingPunct="1"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0" algn="l" defTabSz="457200" rtl="0" eaLnBrk="1" latinLnBrk="0" hangingPunct="1">
        <a:spcBef>
          <a:spcPts val="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356" y="2404343"/>
            <a:ext cx="33266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199" y="922107"/>
            <a:ext cx="5892326" cy="5075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rgbClr val="C00000"/>
                </a:solidFill>
              </a:rPr>
              <a:t>Simulation – Mesh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91" y="2404343"/>
            <a:ext cx="3308439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84738" y="5697335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With right cover die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070784" y="5697335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Without right cover die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46982" y="1429666"/>
            <a:ext cx="80225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 smtClean="0"/>
              <a:t>Total elements are 1,402,468, with surface mesh 96,084 and volume mesh 1,306,384. 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 smtClean="0"/>
              <a:t>Minimum element size is 2.5 mm on the four casting rods/bars.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 smtClean="0"/>
              <a:t>For simplicity, only filling and solidification for one cycle are simulated.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4200595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329" y="3855531"/>
            <a:ext cx="3097607" cy="2422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199" y="922107"/>
            <a:ext cx="5892326" cy="5075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rgbClr val="C00000"/>
                </a:solidFill>
              </a:rPr>
              <a:t>Simulation parameters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66" y="3458603"/>
            <a:ext cx="4683511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25" y="1346128"/>
            <a:ext cx="5120640" cy="1253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152" y="957858"/>
            <a:ext cx="2904450" cy="192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4215" y="2593923"/>
            <a:ext cx="5433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 smtClean="0"/>
              <a:t>Casting alloy is AC-42100 (similar to A356), with initial temperature = T</a:t>
            </a:r>
            <a:r>
              <a:rPr lang="en-US" sz="1200" baseline="-25000" dirty="0" smtClean="0"/>
              <a:t>L</a:t>
            </a:r>
            <a:r>
              <a:rPr lang="en-US" sz="1200" dirty="0" smtClean="0"/>
              <a:t> </a:t>
            </a:r>
            <a:r>
              <a:rPr lang="en-US" sz="1200" dirty="0"/>
              <a:t>+ 50 °</a:t>
            </a:r>
            <a:r>
              <a:rPr lang="en-US" sz="1200" dirty="0" smtClean="0"/>
              <a:t>C.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 smtClean="0"/>
              <a:t>Mold is steel H13, with preheat temperature 350</a:t>
            </a:r>
            <a:r>
              <a:rPr lang="en-US" sz="1200" dirty="0"/>
              <a:t> °</a:t>
            </a:r>
            <a:r>
              <a:rPr lang="en-US" sz="1200" dirty="0" smtClean="0"/>
              <a:t>C.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 smtClean="0"/>
              <a:t>Both materials properties are used the default in ProCAST.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983705" y="2881931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A356 viscosity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4985443" y="3148824"/>
            <a:ext cx="4026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 smtClean="0"/>
              <a:t>Heat transfer coefficient between A356 and steel H13 is considered as a constant number. While ideally a temperature-dependent value would be more accurate.</a:t>
            </a:r>
            <a:endParaRPr lang="en-US" sz="1200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71" y="4938488"/>
            <a:ext cx="5303520" cy="74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0169" y="5679928"/>
            <a:ext cx="51499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/>
              <a:t>Boundary conditions include surface air cooling </a:t>
            </a:r>
            <a:r>
              <a:rPr lang="en-US" sz="1200" dirty="0" smtClean="0"/>
              <a:t>and </a:t>
            </a:r>
            <a:r>
              <a:rPr lang="en-US" sz="1200" dirty="0"/>
              <a:t>pressure profile</a:t>
            </a:r>
            <a:r>
              <a:rPr lang="en-US" sz="1200" dirty="0" smtClean="0"/>
              <a:t>.</a:t>
            </a: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/>
              <a:t>Displacement is not </a:t>
            </a:r>
            <a:r>
              <a:rPr lang="en-US" sz="1200" dirty="0" smtClean="0"/>
              <a:t>considered for stress calculation.</a:t>
            </a:r>
            <a:endParaRPr lang="en-US" sz="12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30792" y="3762720"/>
            <a:ext cx="457200" cy="2567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426015" y="2245857"/>
            <a:ext cx="560717" cy="3536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254922" y="2070341"/>
            <a:ext cx="180338" cy="5235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372404" y="5443268"/>
            <a:ext cx="0" cy="3646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369528" y="5642955"/>
            <a:ext cx="445297" cy="1823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919483" y="4369431"/>
            <a:ext cx="1438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Pressure </a:t>
            </a:r>
            <a:r>
              <a:rPr lang="en-US" sz="1400" dirty="0"/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41884517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199" y="922107"/>
            <a:ext cx="5892326" cy="5075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rgbClr val="C00000"/>
                </a:solidFill>
              </a:rPr>
              <a:t>Preliminar</a:t>
            </a:r>
            <a:r>
              <a:rPr lang="en-US" sz="2000" b="1" dirty="0" smtClean="0">
                <a:solidFill>
                  <a:srgbClr val="C00000"/>
                </a:solidFill>
              </a:rPr>
              <a:t>y results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8" name="temperatur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8639" y="1337095"/>
            <a:ext cx="5680455" cy="4389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47960" y="5769747"/>
            <a:ext cx="3101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Temperature profile during filling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529900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199" y="922107"/>
            <a:ext cx="5892326" cy="5075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rgbClr val="C00000"/>
                </a:solidFill>
              </a:rPr>
              <a:t>Preliminar</a:t>
            </a:r>
            <a:r>
              <a:rPr lang="en-US" sz="2000" b="1" dirty="0" smtClean="0">
                <a:solidFill>
                  <a:srgbClr val="C00000"/>
                </a:solidFill>
              </a:rPr>
              <a:t>y results – Filling time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182" y="1429666"/>
            <a:ext cx="5916706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3296" y="2234241"/>
            <a:ext cx="24671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 smtClean="0"/>
              <a:t>Flow pattern in previous slide presents a uniform filling from bottom to up. This is also confirmed in filling time as shown in the right.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 smtClean="0"/>
              <a:t>Sequential filling is obtained.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39528779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199" y="922107"/>
            <a:ext cx="5892326" cy="5075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rgbClr val="C00000"/>
                </a:solidFill>
              </a:rPr>
              <a:t>Preliminar</a:t>
            </a:r>
            <a:r>
              <a:rPr lang="en-US" sz="2000" b="1" dirty="0" smtClean="0">
                <a:solidFill>
                  <a:srgbClr val="C00000"/>
                </a:solidFill>
              </a:rPr>
              <a:t>y results – Solidification sequence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5"/>
          <a:stretch/>
        </p:blipFill>
        <p:spPr>
          <a:xfrm>
            <a:off x="2295224" y="1291643"/>
            <a:ext cx="6448703" cy="4846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649" y="1690771"/>
            <a:ext cx="198407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 smtClean="0"/>
              <a:t>Cutoff for fraction of solid at 70%.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 smtClean="0"/>
              <a:t>First initiated at two side corners of the runner.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 smtClean="0"/>
              <a:t>Then the middle portions of tensile bars solidified.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 smtClean="0"/>
              <a:t>Due to the solidification in stalk, the last solidification in plate is susceptible to porosity.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93039941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199" y="922107"/>
            <a:ext cx="5892326" cy="5075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rgbClr val="C00000"/>
                </a:solidFill>
              </a:rPr>
              <a:t>Preliminar</a:t>
            </a:r>
            <a:r>
              <a:rPr lang="en-US" sz="2000" b="1" dirty="0" smtClean="0">
                <a:solidFill>
                  <a:srgbClr val="C00000"/>
                </a:solidFill>
              </a:rPr>
              <a:t>y results – Time to Solidus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02" y="1302589"/>
            <a:ext cx="6217920" cy="48047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51893" y="5098199"/>
            <a:ext cx="3209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Time to solidus result correlates well with previous solidification sequences.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66609356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199" y="922107"/>
            <a:ext cx="5892326" cy="50755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rgbClr val="C00000"/>
                </a:solidFill>
              </a:rPr>
              <a:t>Key inputs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435974"/>
            <a:ext cx="820372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 smtClean="0"/>
              <a:t>Materials properties (mainly temperature-dependent), including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Thermal – Conductivity, density, enthalpy, fraction solid, T</a:t>
            </a:r>
            <a:r>
              <a:rPr lang="en-US" sz="1400" baseline="-25000" dirty="0" smtClean="0"/>
              <a:t>S</a:t>
            </a:r>
            <a:r>
              <a:rPr lang="en-US" sz="1400" dirty="0" smtClean="0"/>
              <a:t> and T</a:t>
            </a:r>
            <a:r>
              <a:rPr lang="en-US" sz="1400" baseline="-25000" dirty="0" smtClean="0"/>
              <a:t>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Fluid – Viscosity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Stress (if we plan for future stress calculations) – Thermal expansion, Young’s modulus, Poisson’s ratio, yield stress and plastic modulus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 smtClean="0"/>
              <a:t>Casting temperature and die temperature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 smtClean="0"/>
              <a:t>Heat transfer coefficient (HTC) between alloy and die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 smtClean="0"/>
              <a:t>Surface radiation in boundary condition (since there is no convection/conduction in vacuum chamber)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 smtClean="0"/>
              <a:t>Pressure profiles in boundary condition.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333886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2_Title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4116</TotalTime>
  <Words>336</Words>
  <Application>Microsoft Office PowerPoint</Application>
  <PresentationFormat>On-screen Show (4:3)</PresentationFormat>
  <Paragraphs>44</Paragraphs>
  <Slides>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2_Title Slide</vt:lpstr>
      <vt:lpstr>Content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Jacquie Aberegg</dc:creator>
  <cp:lastModifiedBy>Yan Lu</cp:lastModifiedBy>
  <cp:revision>436</cp:revision>
  <cp:lastPrinted>2013-08-13T14:25:08Z</cp:lastPrinted>
  <dcterms:created xsi:type="dcterms:W3CDTF">2013-05-24T18:55:25Z</dcterms:created>
  <dcterms:modified xsi:type="dcterms:W3CDTF">2016-09-06T21:03:02Z</dcterms:modified>
</cp:coreProperties>
</file>